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754" r:id="rId6"/>
    <p:sldId id="755" r:id="rId7"/>
    <p:sldId id="261" r:id="rId8"/>
    <p:sldId id="1256" r:id="rId9"/>
    <p:sldId id="1257" r:id="rId10"/>
    <p:sldId id="1258" r:id="rId11"/>
    <p:sldId id="1259" r:id="rId12"/>
    <p:sldId id="1262" r:id="rId13"/>
    <p:sldId id="1264" r:id="rId14"/>
    <p:sldId id="1266" r:id="rId15"/>
    <p:sldId id="1263" r:id="rId16"/>
    <p:sldId id="1260" r:id="rId17"/>
    <p:sldId id="1265" r:id="rId18"/>
    <p:sldId id="1267" r:id="rId19"/>
    <p:sldId id="1253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F94"/>
    <a:srgbClr val="413ACE"/>
    <a:srgbClr val="295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F60C6C-71ED-41FD-B56A-3CA708C631B4}" v="5" dt="2025-04-09T18:57:40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Openings</a:t>
            </a:r>
            <a:r>
              <a:rPr lang="en-US" baseline="0"/>
              <a:t> vs. Closed Positions</a:t>
            </a:r>
            <a:r>
              <a:rPr lang="en-US"/>
              <a:t>  </a:t>
            </a:r>
          </a:p>
        </c:rich>
      </c:tx>
      <c:layout>
        <c:manualLayout>
          <c:xMode val="edge"/>
          <c:yMode val="edge"/>
          <c:x val="0.37816592097725643"/>
          <c:y val="1.2605566736146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013300772791074E-2"/>
          <c:y val="8.6287602574840486E-2"/>
          <c:w val="0.92298671259842524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Openings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Sales</c:v>
                </c:pt>
                <c:pt idx="1">
                  <c:v>Project Management</c:v>
                </c:pt>
                <c:pt idx="2">
                  <c:v>Engineering</c:v>
                </c:pt>
                <c:pt idx="3">
                  <c:v>Executive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</c:v>
                </c:pt>
                <c:pt idx="1">
                  <c:v>0.15</c:v>
                </c:pt>
                <c:pt idx="2">
                  <c:v>0.39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6-4779-8748-A3C06E96C8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Closed Positions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Sales</c:v>
                </c:pt>
                <c:pt idx="1">
                  <c:v>Project Management</c:v>
                </c:pt>
                <c:pt idx="2">
                  <c:v>Engineering</c:v>
                </c:pt>
                <c:pt idx="3">
                  <c:v>Executive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0.42</c:v>
                </c:pt>
                <c:pt idx="1">
                  <c:v>0.13</c:v>
                </c:pt>
                <c:pt idx="2">
                  <c:v>0.2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86-4779-8748-A3C06E96C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172024"/>
        <c:axId val="467173304"/>
      </c:barChart>
      <c:catAx>
        <c:axId val="46717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173304"/>
        <c:crosses val="autoZero"/>
        <c:auto val="1"/>
        <c:lblAlgn val="ctr"/>
        <c:lblOffset val="100"/>
        <c:noMultiLvlLbl val="0"/>
      </c:catAx>
      <c:valAx>
        <c:axId val="467173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17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19191935004143"/>
          <c:y val="0.94985609471720878"/>
          <c:w val="0.3039501573237739"/>
          <c:h val="5.0143905282791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5F7A09-BBB4-4F75-8572-5ED0A7C7536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CCAE3E-ED65-404B-A0B6-5EE7AFBD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2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4C87-B84A-6009-C708-9CD416BE0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545E3-9A5C-D0A5-1F09-250908A77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109BB-79CF-75C3-F256-F0361E105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These are the core areas that members can engage 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0975-821E-9E9A-F6E8-2C089CD22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1333098-268A-4991-B9D8-FAAAEA34492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781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4C87-B84A-6009-C708-9CD416BE0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545E3-9A5C-D0A5-1F09-250908A77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109BB-79CF-75C3-F256-F0361E105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These are the core areas that members can engage 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0975-821E-9E9A-F6E8-2C089CD22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1333098-268A-4991-B9D8-FAAAEA34492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886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4C87-B84A-6009-C708-9CD416BE0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545E3-9A5C-D0A5-1F09-250908A77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109BB-79CF-75C3-F256-F0361E105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These are the core areas that members can engage 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0975-821E-9E9A-F6E8-2C089CD22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1333098-268A-4991-B9D8-FAAAEA34492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9970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4C87-B84A-6009-C708-9CD416BE0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545E3-9A5C-D0A5-1F09-250908A77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109BB-79CF-75C3-F256-F0361E105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These are the core areas that members can engage 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0975-821E-9E9A-F6E8-2C089CD22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1333098-268A-4991-B9D8-FAAAEA34492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258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4C87-B84A-6009-C708-9CD416BE0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545E3-9A5C-D0A5-1F09-250908A77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109BB-79CF-75C3-F256-F0361E105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These are the core areas that members can engage 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0975-821E-9E9A-F6E8-2C089CD22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1333098-268A-4991-B9D8-FAAAEA34492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2331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7F374-28C1-9B8F-8415-B9BDAE377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7CF406-A142-A00B-8388-02B53EAEC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84D9F-8EB6-82B4-386F-AE74E28DB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These are the core areas that members can engage 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7EB4F-B339-C082-BA6B-AAFA56EE73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1333098-268A-4991-B9D8-FAAAEA34492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21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4C87-B84A-6009-C708-9CD416BE0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545E3-9A5C-D0A5-1F09-250908A77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109BB-79CF-75C3-F256-F0361E105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These are the core areas that members can engage 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0975-821E-9E9A-F6E8-2C089CD22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1333098-268A-4991-B9D8-FAAAEA34492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906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4C87-B84A-6009-C708-9CD416BE0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545E3-9A5C-D0A5-1F09-250908A77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109BB-79CF-75C3-F256-F0361E105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These are the core areas that members can engage 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0975-821E-9E9A-F6E8-2C089CD22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1333098-268A-4991-B9D8-FAAAEA34492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159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015D-937F-ADD0-50C2-BFE28A881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2AD87-031D-CD7D-207B-0BEBAF895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68815-4579-8490-2C12-E6538532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540-D23A-4EED-BCAB-F508C70EA6F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26202-2865-E9BF-C988-20E4FF3B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956CB-2F25-4ED9-1D90-8F968C27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D2F6-5EE0-4B8A-B710-DFF8D3B6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7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CC87-D946-6B2B-93F4-C3176FF7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970D3-C5AB-7ACA-785C-741A3DE76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D22E1-CB09-89CC-21AE-6137796F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540-D23A-4EED-BCAB-F508C70EA6F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0F1DC-F56F-9E95-B7CD-879DCB08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38BA9-C50A-6B61-B17E-A1B6AD21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D2F6-5EE0-4B8A-B710-DFF8D3B6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6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3EF3BA-C3E9-CED5-20B6-AAB784D6D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2EA38-05F9-3CFD-F280-170E0BEF5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810A1-14E4-F448-F0E1-D5DCE8C1D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540-D23A-4EED-BCAB-F508C70EA6F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60D17-38C9-700C-28BC-A9A7A209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2BDB4-4676-D8D2-D59D-CC1FC934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D2F6-5EE0-4B8A-B710-DFF8D3B6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16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19365" y="1330855"/>
            <a:ext cx="5524500" cy="46923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Titles Should Use Initial Caps 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233584" y="1330855"/>
            <a:ext cx="5524500" cy="46923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796CC4-07CE-4141-BACA-5DAD66D890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366" y="6389302"/>
            <a:ext cx="6948488" cy="328083"/>
          </a:xfrm>
        </p:spPr>
        <p:txBody>
          <a:bodyPr tIns="0" bIns="0" anchor="b">
            <a:noAutofit/>
          </a:bodyPr>
          <a:lstStyle>
            <a:lvl1pPr marL="0" indent="0">
              <a:buNone/>
              <a:defRPr lang="en-US" sz="8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5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tabLst>
                <a:tab pos="187847" algn="l"/>
              </a:tabLs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002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5" descr="A bridge over a body of water&#10;&#10;Description automatically generated">
            <a:extLst>
              <a:ext uri="{FF2B5EF4-FFF2-40B4-BE49-F238E27FC236}">
                <a16:creationId xmlns:a16="http://schemas.microsoft.com/office/drawing/2014/main" id="{D3E08688-E331-425F-8B80-117230387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B6BC68D-D878-4CEF-A406-915483C783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12192001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559" y="4164997"/>
            <a:ext cx="8730298" cy="1063698"/>
          </a:xfrm>
        </p:spPr>
        <p:txBody>
          <a:bodyPr lIns="91440">
            <a:noAutofit/>
          </a:bodyPr>
          <a:lstStyle>
            <a:lvl1pPr>
              <a:defRPr sz="3333" b="1" i="0" cap="none" baseline="0">
                <a:solidFill>
                  <a:schemeClr val="tx2"/>
                </a:solidFill>
                <a:latin typeface="Arial Black" panose="020B0604020202020204" pitchFamily="34" charset="0"/>
                <a:ea typeface="Noto Sans Black" panose="020B0A02040504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68559" y="5353439"/>
            <a:ext cx="8730298" cy="75861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  <a:ea typeface="Noto Sans Medium" panose="020B0602040504020204" pitchFamily="34" charset="0"/>
                <a:cs typeface="Noto Sans Medium" panose="020B0602040504020204" pitchFamily="34" charset="0"/>
              </a:defRPr>
            </a:lvl1pPr>
          </a:lstStyle>
          <a:p>
            <a:pPr lvl="0"/>
            <a:r>
              <a:rPr lang="en-US"/>
              <a:t>Insert Subtitle Here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3006D6F-C8DF-AD40-B6D3-66C77DEC3F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3686" y="5953123"/>
            <a:ext cx="1358951" cy="6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3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FCFE-E3AC-5A49-AB52-7B585736D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7D152-A22F-464C-9C1C-D6E70F476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261B0-15B2-A94F-83A8-96A329CC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202-928A-2A41-957D-DCEE7B8172C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FA1EE-B403-704A-A1B2-74EAC1A2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AD972-EBE8-F645-8EE2-C0497F78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1321-FB75-EF46-8830-1E9B454F6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6187-F6B8-AC44-9D7A-A7C736DA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595E6-CE14-8942-9616-1BDD6E236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DCDF1-6B6C-124A-AC25-48AAC2BB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202-928A-2A41-957D-DCEE7B8172C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75A32-712D-804B-BC39-4F2FD3C2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738FA-8D38-8B4A-BF5D-15406131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1321-FB75-EF46-8830-1E9B454F6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9F4859F1-D5C7-EC48-BAD7-2B16180A0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1153"/>
            <a:ext cx="12192000" cy="16168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F6F62F-6086-F647-B44F-19908D7E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8EEF1-B00A-A645-A6F4-005FCEF7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85FC28C-C508-BD4C-8B9A-740C8339A1AA}"/>
              </a:ext>
            </a:extLst>
          </p:cNvPr>
          <p:cNvCxnSpPr>
            <a:cxnSpLocks/>
          </p:cNvCxnSpPr>
          <p:nvPr/>
        </p:nvCxnSpPr>
        <p:spPr>
          <a:xfrm>
            <a:off x="958362" y="4160700"/>
            <a:ext cx="10287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676D-77D7-1A45-91D1-8AFE4172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03B8F-EF2D-A146-8C3E-22846C450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46874-1196-5246-9CB9-C6D4A51F3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313F4-337A-0F47-8BDC-A29E4FCF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202-928A-2A41-957D-DCEE7B8172C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77BFB-FCB5-BD48-9C9A-D7FB9A24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BB292-6AAE-1F48-AA27-AF842B9E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1321-FB75-EF46-8830-1E9B454F6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7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0B00-05FE-0842-A0E8-9645A44F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C8197-8236-F04B-B69A-98FED6B50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3F859-F5F2-784C-8AC4-C56A71A1A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D932B1-DF26-154B-AA2F-44BD59F17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42E3E7-6451-0747-8809-DDE98E6B7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EFB07-894E-C14E-AA32-A62128535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202-928A-2A41-957D-DCEE7B8172C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00CB1-70A6-A243-BEB5-9A9C8F92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C5ABF-2141-5944-81A3-56DCE133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1321-FB75-EF46-8830-1E9B454F6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3DF3-AC55-584C-B99A-A52890AB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396790-215B-AB44-8F10-D2004A28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202-928A-2A41-957D-DCEE7B8172C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38DCF-FADC-1046-A8F3-EDC4B504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68114-E7FA-B646-A152-7A47B6CD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1321-FB75-EF46-8830-1E9B454F6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B316-A47D-BF03-53A4-C3F64C964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9C4C-0F0C-481F-37D2-87F29E1F7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3CCEF-4882-08F5-EC65-108510F6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540-D23A-4EED-BCAB-F508C70EA6F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D8B00-0410-3B43-7A9D-BA99B168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D2D0D-232C-6D56-2E6D-B75F6980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D2F6-5EE0-4B8A-B710-DFF8D3B6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07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464C1-1068-AD4B-AD18-E866F357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202-928A-2A41-957D-DCEE7B8172C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A5657-BB9E-B04E-84B3-853B4025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F0BAF-4C30-CC4A-9C72-AF1BCDA2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1321-FB75-EF46-8830-1E9B454F6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7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F94C-12C0-C24C-8F1B-DD7926C4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66F4-7466-E245-A5E5-E8ED23FCB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78C06-B8C0-724A-882F-4C5FFDAFC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0C974-EDA0-B748-A412-56DFFD3F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202-928A-2A41-957D-DCEE7B8172C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B20D5-5DFA-D243-B008-C6A50FE8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CA940-E678-5046-9FD4-7F477D51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1321-FB75-EF46-8830-1E9B454F652F}" type="slidenum">
              <a:rPr lang="en-US" smtClean="0"/>
              <a:t>‹#›</a:t>
            </a:fld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9AD044-56C5-0D4C-9FE1-CA8B34E16E65}"/>
              </a:ext>
            </a:extLst>
          </p:cNvPr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772AB1D-AD15-EE40-B988-EBE8174638B8}"/>
              </a:ext>
            </a:extLst>
          </p:cNvPr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7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78D0-6ECA-8648-A088-37877487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02544-BA53-FD4E-8F5C-C6F86755C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E78FC-C2BF-174C-BEB1-388D3807F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6EA57-CAF8-4E4A-A53F-EC235FA0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202-928A-2A41-957D-DCEE7B8172C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08095-7F18-EA40-9676-B34A141B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49BDA-1E2F-4A46-AA26-EE9ED1DB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1321-FB75-EF46-8830-1E9B454F6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AA8F-80CB-6449-887A-D896E59C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DE35E-E40F-624A-A8BA-83FECEEE9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1F73-82E4-384C-811B-451BD3E5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202-928A-2A41-957D-DCEE7B8172C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D74EF-261F-D84E-B663-BE3BA954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3F59B-AF86-884B-B065-493D41B8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1321-FB75-EF46-8830-1E9B454F6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2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012A96-9CCA-3F42-A9BF-1E1661107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5509B-A3F3-5840-BD1A-C87EDCD7B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618B6-6A1E-334C-B7FB-4A84D2D7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202-928A-2A41-957D-DCEE7B8172C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CECC2-3D61-F444-A142-0672DD6C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23DFC-DF8B-7344-BCB3-322357CD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1321-FB75-EF46-8830-1E9B454F6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8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F291-677F-9342-92F7-1BAFDD3A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BF614-CB7A-0015-A1F4-91928330F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0B5D2-CF5F-6908-2BBC-4EB82E18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540-D23A-4EED-BCAB-F508C70EA6F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E64C4-6FB4-68C7-9727-BB091178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8071-771D-9AE3-4C13-C601A872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D2F6-5EE0-4B8A-B710-DFF8D3B6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2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6955-0527-0964-4390-F68F64D1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33BAE-718D-5BBD-1024-AF2B62409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179B9-998F-2D60-C3FD-BA9DC331A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3F40D-2763-0C36-331D-86F2DC77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540-D23A-4EED-BCAB-F508C70EA6F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74860-A4CC-8444-87A9-E9F49096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C8205-B19A-570D-3C1B-EEA84AE4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D2F6-5EE0-4B8A-B710-DFF8D3B6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6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B1B5-58F0-1443-5C61-7FAA94A4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7C6AC-2490-1246-7D41-886D89C7F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C8877-8FF4-A6A4-BDB8-0A0995492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740714-E67B-5980-19A4-6592BE816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848EF-624B-041D-E885-45E90554C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B20B96-1FED-DF79-3212-AA5222E8A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540-D23A-4EED-BCAB-F508C70EA6F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01844-28A8-8E22-75C1-C8F9679E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415DB4-C23E-EF88-71FA-755BF7F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D2F6-5EE0-4B8A-B710-DFF8D3B6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8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2B0B0-0A0A-CF81-55F1-F2714D80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FFEBD-8BE7-0002-422F-6017FD5BF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540-D23A-4EED-BCAB-F508C70EA6F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ABEF9-F936-E4F0-E6EC-C6596551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E83F9-4DEA-95D0-C3A9-03BE9488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D2F6-5EE0-4B8A-B710-DFF8D3B6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6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19DA8-C55E-6312-DB72-9084CC3B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540-D23A-4EED-BCAB-F508C70EA6F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8B5F3-4C01-0492-346F-2F2B4F30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8B89-CA93-5200-5D14-33221AA0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D2F6-5EE0-4B8A-B710-DFF8D3B6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7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5206-1EED-E84D-8056-AA36EBCF5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6A38F-7920-4199-780C-325CAC70D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5FB29-BFD5-F649-665A-F3A056B99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547AE-64A5-BE3E-AFB6-F9111E53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540-D23A-4EED-BCAB-F508C70EA6F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55A64-1774-19ED-0282-C4EDE874C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6E87A-EECE-E41B-10D7-8003113D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D2F6-5EE0-4B8A-B710-DFF8D3B6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5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6C79-15AD-2612-69F8-FCAE2618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B7701-23E3-4262-7A7D-B47EAA115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28B11-8EBF-4AFE-3BE9-AF4F060D3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7707A-0102-A2E1-B984-637F65B0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540-D23A-4EED-BCAB-F508C70EA6F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E001A-B21F-4863-6BF9-60D4DC7F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35E5F-1DDD-0F2E-DD47-C4E340A9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D2F6-5EE0-4B8A-B710-DFF8D3B6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2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578958-ED48-1314-356E-0FCC18FF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6163-9AC9-D9DC-B892-9FC92EA9A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CC3BE-8154-54EF-E3BE-14B91CB8B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BD540-D23A-4EED-BCAB-F508C70EA6F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A54CB-749F-8550-25D8-E3923B38D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B8461-2795-26D8-3AC5-74C38FBC4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5D2F6-5EE0-4B8A-B710-DFF8D3B6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9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AE405B-E484-1F44-BA92-DA067951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8C3E7-28E6-4346-85A5-E468F7D3E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78D62-235A-614D-A07C-F91F45567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1591" y="64970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D1202-928A-2A41-957D-DCEE7B8172C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11A24-8DAC-6943-A5DE-FD37E62AE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1991" y="64970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88CA-E5FE-7C4B-A37B-271A823E3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991" y="6497028"/>
            <a:ext cx="111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91321-FB75-EF46-8830-1E9B454F652F}" type="slidenum">
              <a:rPr lang="en-US" smtClean="0"/>
              <a:t>‹#›</a:t>
            </a:fld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3D4319-6701-BB41-86DD-1E8E5CE28547}"/>
              </a:ext>
            </a:extLst>
          </p:cNvPr>
          <p:cNvCxnSpPr>
            <a:cxnSpLocks/>
          </p:cNvCxnSpPr>
          <p:nvPr/>
        </p:nvCxnSpPr>
        <p:spPr>
          <a:xfrm>
            <a:off x="2232991" y="6488726"/>
            <a:ext cx="9120809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A picture containing clipart&#10;&#10;Description automatically generated">
            <a:extLst>
              <a:ext uri="{FF2B5EF4-FFF2-40B4-BE49-F238E27FC236}">
                <a16:creationId xmlns:a16="http://schemas.microsoft.com/office/drawing/2014/main" id="{794B8C55-2D15-E748-AB4D-6A62BBC3BB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705" y="6246199"/>
            <a:ext cx="1119809" cy="4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4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105998615/admin/dashboard/" TargetMode="External"/><Relationship Id="rId2" Type="http://schemas.openxmlformats.org/officeDocument/2006/relationships/hyperlink" Target="https://aeemiddletn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B253DD-2F08-0F44-6AA7-1189EA33550F}"/>
              </a:ext>
            </a:extLst>
          </p:cNvPr>
          <p:cNvSpPr/>
          <p:nvPr/>
        </p:nvSpPr>
        <p:spPr bwMode="auto">
          <a:xfrm>
            <a:off x="-2" y="6627169"/>
            <a:ext cx="12192003" cy="230833"/>
          </a:xfrm>
          <a:prstGeom prst="rect">
            <a:avLst/>
          </a:prstGeom>
          <a:solidFill>
            <a:srgbClr val="CAC9CE"/>
          </a:solidFill>
          <a:ln w="9525">
            <a:noFill/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 defTabSz="121910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5B88E6-662B-FFC2-4AC4-470DCA76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8146F-13B4-E461-B827-AB2A169BA8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EE World Conference | Energy Conference &amp; Expo | TLC Engineering Solutions">
            <a:extLst>
              <a:ext uri="{FF2B5EF4-FFF2-40B4-BE49-F238E27FC236}">
                <a16:creationId xmlns:a16="http://schemas.microsoft.com/office/drawing/2014/main" id="{ACAA27C2-D57F-9F33-2E0D-9994CBB6978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t="3116" r="16877"/>
          <a:stretch/>
        </p:blipFill>
        <p:spPr bwMode="auto">
          <a:xfrm>
            <a:off x="-1" y="1"/>
            <a:ext cx="12192001" cy="664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rtifications | Association of Energy Engineers | AEE®">
            <a:extLst>
              <a:ext uri="{FF2B5EF4-FFF2-40B4-BE49-F238E27FC236}">
                <a16:creationId xmlns:a16="http://schemas.microsoft.com/office/drawing/2014/main" id="{81C0366C-5348-839D-6536-D92BCE770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6" b="89557" l="5021" r="92050">
                        <a14:foregroundMark x1="24268" y1="18354" x2="12134" y2="14557"/>
                        <a14:foregroundMark x1="12134" y1="14557" x2="6416" y2="31013"/>
                        <a14:foregroundMark x1="6416" y1="31013" x2="5021" y2="49684"/>
                        <a14:foregroundMark x1="5021" y1="49684" x2="14086" y2="66139"/>
                        <a14:foregroundMark x1="14086" y1="66139" x2="19526" y2="67405"/>
                        <a14:foregroundMark x1="19805" y1="10443" x2="16736" y2="7278"/>
                        <a14:foregroundMark x1="52441" y1="7911" x2="50349" y2="6646"/>
                        <a14:foregroundMark x1="90795" y1="18354" x2="92050" y2="29430"/>
                        <a14:foregroundMark x1="79219" y1="6962" x2="81450" y2="7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16" y="5938423"/>
            <a:ext cx="1775588" cy="78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57CC5C-6529-FD34-AE81-B1ACE602BC88}"/>
              </a:ext>
            </a:extLst>
          </p:cNvPr>
          <p:cNvSpPr txBox="1"/>
          <p:nvPr/>
        </p:nvSpPr>
        <p:spPr>
          <a:xfrm>
            <a:off x="10027679" y="6627169"/>
            <a:ext cx="21868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02"/>
            <a:r>
              <a:rPr lang="en-US" sz="1000" b="1" dirty="0">
                <a:solidFill>
                  <a:srgbClr val="1A3E94"/>
                </a:solidFill>
                <a:latin typeface="Arial"/>
              </a:rPr>
              <a:t>Association of Energy Engineers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5D652-6CEC-8CBE-BA7B-0477818BD440}"/>
              </a:ext>
            </a:extLst>
          </p:cNvPr>
          <p:cNvSpPr txBox="1"/>
          <p:nvPr/>
        </p:nvSpPr>
        <p:spPr>
          <a:xfrm>
            <a:off x="268558" y="6014143"/>
            <a:ext cx="5352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02"/>
            <a:r>
              <a:rPr lang="en-US" sz="2000" b="1" dirty="0">
                <a:solidFill>
                  <a:srgbClr val="000000"/>
                </a:solidFill>
                <a:latin typeface="Arial"/>
              </a:rPr>
              <a:t>AEE Middle Tennessee – April 2025 Chapter Meeting Updates</a:t>
            </a:r>
          </a:p>
        </p:txBody>
      </p:sp>
    </p:spTree>
    <p:extLst>
      <p:ext uri="{BB962C8B-B14F-4D97-AF65-F5344CB8AC3E}">
        <p14:creationId xmlns:p14="http://schemas.microsoft.com/office/powerpoint/2010/main" val="3938439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1CF36-78B2-2540-843C-3233DDDA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8">
            <a:extLst>
              <a:ext uri="{FF2B5EF4-FFF2-40B4-BE49-F238E27FC236}">
                <a16:creationId xmlns:a16="http://schemas.microsoft.com/office/drawing/2014/main" id="{2F946B45-EB06-B0ED-11BD-7FDF4F1C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095C8A-AA1A-5502-9D4D-370B3BD4DA9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F4695"/>
                </a:solidFill>
              </a:rPr>
              <a:t>Work Location Preference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C0502F-72A7-D4FE-5CE1-D245D8233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103" y="1901484"/>
            <a:ext cx="8456840" cy="380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5FCB2-61A7-775E-D877-A9B712943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FBBA-D485-9794-EDC6-F6EDFB57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1F4695"/>
                </a:solidFill>
              </a:rPr>
              <a:t>Own Your Career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9F49BC-43A6-7EB0-4F80-BDA6A53C4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8703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What do you love about your career?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5FCB2-61A7-775E-D877-A9B712943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FBBA-D485-9794-EDC6-F6EDFB57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1F4695"/>
                </a:solidFill>
              </a:rPr>
              <a:t>Own Your Career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9F49BC-43A6-7EB0-4F80-BDA6A53C4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87039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sz="2800" dirty="0"/>
              <a:t> year and 10 year career plans</a:t>
            </a:r>
          </a:p>
          <a:p>
            <a:r>
              <a:rPr lang="en-US" sz="2800" dirty="0"/>
              <a:t>Further your education</a:t>
            </a:r>
          </a:p>
          <a:p>
            <a:r>
              <a:rPr lang="en-US" sz="2800" dirty="0"/>
              <a:t>Resume</a:t>
            </a:r>
          </a:p>
          <a:p>
            <a:r>
              <a:rPr lang="en-US" sz="2800" dirty="0"/>
              <a:t>Career muscles</a:t>
            </a:r>
          </a:p>
          <a:p>
            <a:r>
              <a:rPr lang="en-US" sz="2800" dirty="0"/>
              <a:t>Stay ahead of the curve</a:t>
            </a:r>
          </a:p>
          <a:p>
            <a:r>
              <a:rPr lang="en-US" sz="2800" dirty="0"/>
              <a:t>Soft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F2DA4-E007-4A5D-A867-576F460D4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575C-3E17-43A8-70D3-BD1DF4EE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F4695"/>
                </a:solidFill>
              </a:rPr>
              <a:t>Offer Negotiation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C3FDF-2FDE-E786-1FAC-66FD48E5DF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Selecting your best opportunity</a:t>
            </a:r>
          </a:p>
          <a:p>
            <a:r>
              <a:rPr lang="en-US" dirty="0"/>
              <a:t>Timing of offers</a:t>
            </a:r>
          </a:p>
          <a:p>
            <a:r>
              <a:rPr lang="en-US" dirty="0"/>
              <a:t>Communication</a:t>
            </a:r>
          </a:p>
          <a:p>
            <a:r>
              <a:rPr lang="en-US"/>
              <a:t>Counteroffer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B970E-EFE8-DDAF-A4B5-F353EFCF3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6703-6337-650E-16C0-7F6A2D7D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101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 Q &amp; A</a:t>
            </a:r>
          </a:p>
        </p:txBody>
      </p:sp>
    </p:spTree>
    <p:extLst>
      <p:ext uri="{BB962C8B-B14F-4D97-AF65-F5344CB8AC3E}">
        <p14:creationId xmlns:p14="http://schemas.microsoft.com/office/powerpoint/2010/main" val="35145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E4CCADD-5F77-7008-2748-188D07E91E32}"/>
              </a:ext>
            </a:extLst>
          </p:cNvPr>
          <p:cNvSpPr/>
          <p:nvPr/>
        </p:nvSpPr>
        <p:spPr>
          <a:xfrm>
            <a:off x="0" y="-1563959"/>
            <a:ext cx="12192000" cy="5796229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70946798">
                  <a:custGeom>
                    <a:avLst/>
                    <a:gdLst>
                      <a:gd name="connsiteX0" fmla="*/ 0 w 3715512"/>
                      <a:gd name="connsiteY0" fmla="*/ 0 h 3429000"/>
                      <a:gd name="connsiteX1" fmla="*/ 456477 w 3715512"/>
                      <a:gd name="connsiteY1" fmla="*/ 0 h 3429000"/>
                      <a:gd name="connsiteX2" fmla="*/ 912954 w 3715512"/>
                      <a:gd name="connsiteY2" fmla="*/ 0 h 3429000"/>
                      <a:gd name="connsiteX3" fmla="*/ 1443742 w 3715512"/>
                      <a:gd name="connsiteY3" fmla="*/ 0 h 3429000"/>
                      <a:gd name="connsiteX4" fmla="*/ 2011684 w 3715512"/>
                      <a:gd name="connsiteY4" fmla="*/ 0 h 3429000"/>
                      <a:gd name="connsiteX5" fmla="*/ 2468162 w 3715512"/>
                      <a:gd name="connsiteY5" fmla="*/ 0 h 3429000"/>
                      <a:gd name="connsiteX6" fmla="*/ 2998949 w 3715512"/>
                      <a:gd name="connsiteY6" fmla="*/ 0 h 3429000"/>
                      <a:gd name="connsiteX7" fmla="*/ 3715512 w 3715512"/>
                      <a:gd name="connsiteY7" fmla="*/ 0 h 3429000"/>
                      <a:gd name="connsiteX8" fmla="*/ 3715512 w 3715512"/>
                      <a:gd name="connsiteY8" fmla="*/ 640080 h 3429000"/>
                      <a:gd name="connsiteX9" fmla="*/ 3715512 w 3715512"/>
                      <a:gd name="connsiteY9" fmla="*/ 1108710 h 3429000"/>
                      <a:gd name="connsiteX10" fmla="*/ 3715512 w 3715512"/>
                      <a:gd name="connsiteY10" fmla="*/ 1645920 h 3429000"/>
                      <a:gd name="connsiteX11" fmla="*/ 3715512 w 3715512"/>
                      <a:gd name="connsiteY11" fmla="*/ 2251710 h 3429000"/>
                      <a:gd name="connsiteX12" fmla="*/ 3715512 w 3715512"/>
                      <a:gd name="connsiteY12" fmla="*/ 2720340 h 3429000"/>
                      <a:gd name="connsiteX13" fmla="*/ 3715512 w 3715512"/>
                      <a:gd name="connsiteY13" fmla="*/ 3429000 h 3429000"/>
                      <a:gd name="connsiteX14" fmla="*/ 3221880 w 3715512"/>
                      <a:gd name="connsiteY14" fmla="*/ 3429000 h 3429000"/>
                      <a:gd name="connsiteX15" fmla="*/ 2728247 w 3715512"/>
                      <a:gd name="connsiteY15" fmla="*/ 3429000 h 3429000"/>
                      <a:gd name="connsiteX16" fmla="*/ 2234615 w 3715512"/>
                      <a:gd name="connsiteY16" fmla="*/ 3429000 h 3429000"/>
                      <a:gd name="connsiteX17" fmla="*/ 1703828 w 3715512"/>
                      <a:gd name="connsiteY17" fmla="*/ 3429000 h 3429000"/>
                      <a:gd name="connsiteX18" fmla="*/ 1247350 w 3715512"/>
                      <a:gd name="connsiteY18" fmla="*/ 3429000 h 3429000"/>
                      <a:gd name="connsiteX19" fmla="*/ 828028 w 3715512"/>
                      <a:gd name="connsiteY19" fmla="*/ 3429000 h 3429000"/>
                      <a:gd name="connsiteX20" fmla="*/ 0 w 3715512"/>
                      <a:gd name="connsiteY20" fmla="*/ 3429000 h 3429000"/>
                      <a:gd name="connsiteX21" fmla="*/ 0 w 3715512"/>
                      <a:gd name="connsiteY21" fmla="*/ 2891790 h 3429000"/>
                      <a:gd name="connsiteX22" fmla="*/ 0 w 3715512"/>
                      <a:gd name="connsiteY22" fmla="*/ 2251710 h 3429000"/>
                      <a:gd name="connsiteX23" fmla="*/ 0 w 3715512"/>
                      <a:gd name="connsiteY23" fmla="*/ 1611630 h 3429000"/>
                      <a:gd name="connsiteX24" fmla="*/ 0 w 3715512"/>
                      <a:gd name="connsiteY24" fmla="*/ 971550 h 3429000"/>
                      <a:gd name="connsiteX25" fmla="*/ 0 w 3715512"/>
                      <a:gd name="connsiteY25" fmla="*/ 0 h 3429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3715512" h="3429000" fill="none" extrusionOk="0">
                        <a:moveTo>
                          <a:pt x="0" y="0"/>
                        </a:moveTo>
                        <a:cubicBezTo>
                          <a:pt x="109876" y="-21092"/>
                          <a:pt x="353570" y="48552"/>
                          <a:pt x="456477" y="0"/>
                        </a:cubicBezTo>
                        <a:cubicBezTo>
                          <a:pt x="559384" y="-48552"/>
                          <a:pt x="796375" y="53212"/>
                          <a:pt x="912954" y="0"/>
                        </a:cubicBezTo>
                        <a:cubicBezTo>
                          <a:pt x="1029533" y="-53212"/>
                          <a:pt x="1248104" y="39426"/>
                          <a:pt x="1443742" y="0"/>
                        </a:cubicBezTo>
                        <a:cubicBezTo>
                          <a:pt x="1639380" y="-39426"/>
                          <a:pt x="1870538" y="34099"/>
                          <a:pt x="2011684" y="0"/>
                        </a:cubicBezTo>
                        <a:cubicBezTo>
                          <a:pt x="2152830" y="-34099"/>
                          <a:pt x="2370273" y="41275"/>
                          <a:pt x="2468162" y="0"/>
                        </a:cubicBezTo>
                        <a:cubicBezTo>
                          <a:pt x="2566051" y="-41275"/>
                          <a:pt x="2847133" y="62388"/>
                          <a:pt x="2998949" y="0"/>
                        </a:cubicBezTo>
                        <a:cubicBezTo>
                          <a:pt x="3150765" y="-62388"/>
                          <a:pt x="3558815" y="18099"/>
                          <a:pt x="3715512" y="0"/>
                        </a:cubicBezTo>
                        <a:cubicBezTo>
                          <a:pt x="3721061" y="192169"/>
                          <a:pt x="3684540" y="470749"/>
                          <a:pt x="3715512" y="640080"/>
                        </a:cubicBezTo>
                        <a:cubicBezTo>
                          <a:pt x="3746484" y="809411"/>
                          <a:pt x="3710888" y="989042"/>
                          <a:pt x="3715512" y="1108710"/>
                        </a:cubicBezTo>
                        <a:cubicBezTo>
                          <a:pt x="3720136" y="1228378"/>
                          <a:pt x="3681829" y="1477824"/>
                          <a:pt x="3715512" y="1645920"/>
                        </a:cubicBezTo>
                        <a:cubicBezTo>
                          <a:pt x="3749195" y="1814016"/>
                          <a:pt x="3657754" y="1997809"/>
                          <a:pt x="3715512" y="2251710"/>
                        </a:cubicBezTo>
                        <a:cubicBezTo>
                          <a:pt x="3773270" y="2505611"/>
                          <a:pt x="3687612" y="2577812"/>
                          <a:pt x="3715512" y="2720340"/>
                        </a:cubicBezTo>
                        <a:cubicBezTo>
                          <a:pt x="3743412" y="2862868"/>
                          <a:pt x="3638009" y="3239395"/>
                          <a:pt x="3715512" y="3429000"/>
                        </a:cubicBezTo>
                        <a:cubicBezTo>
                          <a:pt x="3472505" y="3444546"/>
                          <a:pt x="3455888" y="3412667"/>
                          <a:pt x="3221880" y="3429000"/>
                        </a:cubicBezTo>
                        <a:cubicBezTo>
                          <a:pt x="2987872" y="3445333"/>
                          <a:pt x="2938731" y="3408682"/>
                          <a:pt x="2728247" y="3429000"/>
                        </a:cubicBezTo>
                        <a:cubicBezTo>
                          <a:pt x="2517763" y="3449318"/>
                          <a:pt x="2336928" y="3393174"/>
                          <a:pt x="2234615" y="3429000"/>
                        </a:cubicBezTo>
                        <a:cubicBezTo>
                          <a:pt x="2132302" y="3464826"/>
                          <a:pt x="1855527" y="3404863"/>
                          <a:pt x="1703828" y="3429000"/>
                        </a:cubicBezTo>
                        <a:cubicBezTo>
                          <a:pt x="1552129" y="3453137"/>
                          <a:pt x="1399226" y="3388078"/>
                          <a:pt x="1247350" y="3429000"/>
                        </a:cubicBezTo>
                        <a:cubicBezTo>
                          <a:pt x="1095474" y="3469922"/>
                          <a:pt x="1004437" y="3417779"/>
                          <a:pt x="828028" y="3429000"/>
                        </a:cubicBezTo>
                        <a:cubicBezTo>
                          <a:pt x="651619" y="3440221"/>
                          <a:pt x="276842" y="3425972"/>
                          <a:pt x="0" y="3429000"/>
                        </a:cubicBezTo>
                        <a:cubicBezTo>
                          <a:pt x="-22051" y="3179494"/>
                          <a:pt x="8588" y="3050091"/>
                          <a:pt x="0" y="2891790"/>
                        </a:cubicBezTo>
                        <a:cubicBezTo>
                          <a:pt x="-8588" y="2733489"/>
                          <a:pt x="38576" y="2465313"/>
                          <a:pt x="0" y="2251710"/>
                        </a:cubicBezTo>
                        <a:cubicBezTo>
                          <a:pt x="-38576" y="2038107"/>
                          <a:pt x="57818" y="1755419"/>
                          <a:pt x="0" y="1611630"/>
                        </a:cubicBezTo>
                        <a:cubicBezTo>
                          <a:pt x="-57818" y="1467841"/>
                          <a:pt x="70950" y="1173931"/>
                          <a:pt x="0" y="971550"/>
                        </a:cubicBezTo>
                        <a:cubicBezTo>
                          <a:pt x="-70950" y="769169"/>
                          <a:pt x="74637" y="202528"/>
                          <a:pt x="0" y="0"/>
                        </a:cubicBezTo>
                        <a:close/>
                      </a:path>
                      <a:path w="3715512" h="3429000" stroke="0" extrusionOk="0">
                        <a:moveTo>
                          <a:pt x="0" y="0"/>
                        </a:moveTo>
                        <a:cubicBezTo>
                          <a:pt x="164525" y="-37025"/>
                          <a:pt x="410672" y="31223"/>
                          <a:pt x="605098" y="0"/>
                        </a:cubicBezTo>
                        <a:cubicBezTo>
                          <a:pt x="799524" y="-31223"/>
                          <a:pt x="1028385" y="15386"/>
                          <a:pt x="1210195" y="0"/>
                        </a:cubicBezTo>
                        <a:cubicBezTo>
                          <a:pt x="1392005" y="-15386"/>
                          <a:pt x="1589260" y="59212"/>
                          <a:pt x="1815293" y="0"/>
                        </a:cubicBezTo>
                        <a:cubicBezTo>
                          <a:pt x="2041326" y="-59212"/>
                          <a:pt x="2267889" y="63619"/>
                          <a:pt x="2383236" y="0"/>
                        </a:cubicBezTo>
                        <a:cubicBezTo>
                          <a:pt x="2498583" y="-63619"/>
                          <a:pt x="2689105" y="13283"/>
                          <a:pt x="2876868" y="0"/>
                        </a:cubicBezTo>
                        <a:cubicBezTo>
                          <a:pt x="3064631" y="-13283"/>
                          <a:pt x="3405112" y="67447"/>
                          <a:pt x="3715512" y="0"/>
                        </a:cubicBezTo>
                        <a:cubicBezTo>
                          <a:pt x="3722554" y="259245"/>
                          <a:pt x="3708753" y="379251"/>
                          <a:pt x="3715512" y="537210"/>
                        </a:cubicBezTo>
                        <a:cubicBezTo>
                          <a:pt x="3722271" y="695169"/>
                          <a:pt x="3713957" y="938330"/>
                          <a:pt x="3715512" y="1040130"/>
                        </a:cubicBezTo>
                        <a:cubicBezTo>
                          <a:pt x="3717067" y="1141930"/>
                          <a:pt x="3654478" y="1422011"/>
                          <a:pt x="3715512" y="1577340"/>
                        </a:cubicBezTo>
                        <a:cubicBezTo>
                          <a:pt x="3776546" y="1732669"/>
                          <a:pt x="3701402" y="1978901"/>
                          <a:pt x="3715512" y="2148840"/>
                        </a:cubicBezTo>
                        <a:cubicBezTo>
                          <a:pt x="3729622" y="2318779"/>
                          <a:pt x="3710404" y="2495388"/>
                          <a:pt x="3715512" y="2651760"/>
                        </a:cubicBezTo>
                        <a:cubicBezTo>
                          <a:pt x="3720620" y="2808132"/>
                          <a:pt x="3667103" y="3057471"/>
                          <a:pt x="3715512" y="3429000"/>
                        </a:cubicBezTo>
                        <a:cubicBezTo>
                          <a:pt x="3545804" y="3472442"/>
                          <a:pt x="3379079" y="3392545"/>
                          <a:pt x="3184725" y="3429000"/>
                        </a:cubicBezTo>
                        <a:cubicBezTo>
                          <a:pt x="2990371" y="3465455"/>
                          <a:pt x="2889894" y="3389626"/>
                          <a:pt x="2765403" y="3429000"/>
                        </a:cubicBezTo>
                        <a:cubicBezTo>
                          <a:pt x="2640912" y="3468374"/>
                          <a:pt x="2464823" y="3402150"/>
                          <a:pt x="2197460" y="3429000"/>
                        </a:cubicBezTo>
                        <a:cubicBezTo>
                          <a:pt x="1930097" y="3455850"/>
                          <a:pt x="1837307" y="3386677"/>
                          <a:pt x="1740983" y="3429000"/>
                        </a:cubicBezTo>
                        <a:cubicBezTo>
                          <a:pt x="1644659" y="3471323"/>
                          <a:pt x="1368927" y="3424634"/>
                          <a:pt x="1247350" y="3429000"/>
                        </a:cubicBezTo>
                        <a:cubicBezTo>
                          <a:pt x="1125773" y="3433366"/>
                          <a:pt x="948796" y="3385975"/>
                          <a:pt x="679408" y="3429000"/>
                        </a:cubicBezTo>
                        <a:cubicBezTo>
                          <a:pt x="410020" y="3472025"/>
                          <a:pt x="230946" y="3397061"/>
                          <a:pt x="0" y="3429000"/>
                        </a:cubicBezTo>
                        <a:cubicBezTo>
                          <a:pt x="-4713" y="3305737"/>
                          <a:pt x="37284" y="3072781"/>
                          <a:pt x="0" y="2926080"/>
                        </a:cubicBezTo>
                        <a:cubicBezTo>
                          <a:pt x="-37284" y="2779379"/>
                          <a:pt x="44923" y="2655577"/>
                          <a:pt x="0" y="2457450"/>
                        </a:cubicBezTo>
                        <a:cubicBezTo>
                          <a:pt x="-44923" y="2259323"/>
                          <a:pt x="61757" y="2085022"/>
                          <a:pt x="0" y="1920240"/>
                        </a:cubicBezTo>
                        <a:cubicBezTo>
                          <a:pt x="-61757" y="1755458"/>
                          <a:pt x="28004" y="1493923"/>
                          <a:pt x="0" y="1280160"/>
                        </a:cubicBezTo>
                        <a:cubicBezTo>
                          <a:pt x="-28004" y="1066397"/>
                          <a:pt x="45172" y="975722"/>
                          <a:pt x="0" y="742950"/>
                        </a:cubicBezTo>
                        <a:cubicBezTo>
                          <a:pt x="-45172" y="510178"/>
                          <a:pt x="10140" y="3074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9EF1C-8CBD-E6DD-0E30-B6836DBC5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6188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4" name="Picture 3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9D73C43D-C6F5-D23F-FCCD-3148D81F7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26" y="4852937"/>
            <a:ext cx="2866749" cy="12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0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52E8A0-1827-3060-BBAA-5FB470F509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9365" y="1330855"/>
            <a:ext cx="5524500" cy="5150332"/>
          </a:xfrm>
        </p:spPr>
        <p:txBody>
          <a:bodyPr>
            <a:noAutofit/>
          </a:bodyPr>
          <a:lstStyle/>
          <a:p>
            <a:r>
              <a:rPr lang="en-US" dirty="0"/>
              <a:t>New Website: </a:t>
            </a:r>
            <a:r>
              <a:rPr lang="en-US" dirty="0">
                <a:hlinkClick r:id="rId2"/>
              </a:rPr>
              <a:t>AEEMiddleTN.org</a:t>
            </a:r>
            <a:endParaRPr lang="en-US" dirty="0"/>
          </a:p>
          <a:p>
            <a:r>
              <a:rPr lang="en-US" dirty="0"/>
              <a:t>New LinkedIn: </a:t>
            </a:r>
            <a:r>
              <a:rPr lang="en-US" dirty="0">
                <a:hlinkClick r:id="rId3"/>
              </a:rPr>
              <a:t>AEE Middle TN Chapter</a:t>
            </a:r>
            <a:endParaRPr lang="en-US" dirty="0"/>
          </a:p>
          <a:p>
            <a:r>
              <a:rPr lang="en-US" dirty="0"/>
              <a:t>Board Opportunities Available</a:t>
            </a:r>
          </a:p>
          <a:p>
            <a:pPr lvl="1"/>
            <a:r>
              <a:rPr lang="en-US" dirty="0"/>
              <a:t>Treasurer</a:t>
            </a:r>
          </a:p>
          <a:p>
            <a:pPr lvl="1"/>
            <a:r>
              <a:rPr lang="en-US" dirty="0"/>
              <a:t>Media Chair</a:t>
            </a:r>
          </a:p>
          <a:p>
            <a:r>
              <a:rPr lang="en-US" dirty="0"/>
              <a:t>Chapter slides available via our website URL above:</a:t>
            </a:r>
          </a:p>
          <a:p>
            <a:pPr lvl="1"/>
            <a:r>
              <a:rPr lang="en-US" dirty="0"/>
              <a:t>Meetings </a:t>
            </a:r>
            <a:r>
              <a:rPr lang="en-US" dirty="0">
                <a:sym typeface="Wingdings" panose="05000000000000000000" pitchFamily="2" charset="2"/>
              </a:rPr>
              <a:t> Previous Meetings  Click “View Details” for the relevant chapter  the slides will be stored under “Documents”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Your feedback means everything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E80695-E0F3-D078-84B2-1B99ECB5E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AEE Middle TN – March Chapter Meeting Updates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3A92E-6FDB-04E0-A26E-1732057520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3584" y="1330855"/>
            <a:ext cx="5524500" cy="5474333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/>
              <a:t>Golf Tournament: Confirmed August 7</a:t>
            </a:r>
            <a:r>
              <a:rPr lang="en-US" b="1" u="sng" baseline="30000" dirty="0"/>
              <a:t>th</a:t>
            </a:r>
            <a:r>
              <a:rPr lang="en-US" b="1" u="sng" dirty="0"/>
              <a:t> @ Pine Creek</a:t>
            </a:r>
          </a:p>
          <a:p>
            <a:endParaRPr lang="en-US" u="sng" dirty="0"/>
          </a:p>
          <a:p>
            <a:r>
              <a:rPr lang="en-US" dirty="0"/>
              <a:t>Upcoming Meetings – Save the Date!</a:t>
            </a:r>
          </a:p>
          <a:p>
            <a:pPr lvl="1"/>
            <a:r>
              <a:rPr lang="en-US" dirty="0"/>
              <a:t>Thursday, </a:t>
            </a:r>
            <a:r>
              <a:rPr lang="en-US" b="1" dirty="0"/>
              <a:t>May 15</a:t>
            </a:r>
            <a:r>
              <a:rPr lang="en-US" b="1" baseline="30000" dirty="0"/>
              <a:t>th</a:t>
            </a:r>
            <a:r>
              <a:rPr lang="en-US" dirty="0"/>
              <a:t>, 12 – 1 PM</a:t>
            </a:r>
          </a:p>
          <a:p>
            <a:pPr lvl="2"/>
            <a:r>
              <a:rPr lang="en-US" dirty="0"/>
              <a:t>Topic: Unleashing the Power: AI's Leap into Energy Management</a:t>
            </a:r>
          </a:p>
          <a:p>
            <a:pPr lvl="2"/>
            <a:r>
              <a:rPr lang="en-US" dirty="0"/>
              <a:t>Speaker: Ivan Ospina, CEO &amp; Founder, Qubits Energy</a:t>
            </a:r>
          </a:p>
          <a:p>
            <a:pPr lvl="2"/>
            <a:r>
              <a:rPr lang="en-US" dirty="0"/>
              <a:t>Location: </a:t>
            </a:r>
            <a:r>
              <a:rPr lang="en-US" b="1" dirty="0"/>
              <a:t>In-Person Only</a:t>
            </a:r>
            <a:r>
              <a:rPr lang="en-US" dirty="0"/>
              <a:t> at UT CIS, 193 Polk Ave</a:t>
            </a:r>
          </a:p>
          <a:p>
            <a:pPr marL="574100" lvl="2" indent="0">
              <a:buNone/>
            </a:pPr>
            <a:endParaRPr lang="en-US" dirty="0"/>
          </a:p>
          <a:p>
            <a:pPr lvl="1"/>
            <a:r>
              <a:rPr lang="en-US" dirty="0"/>
              <a:t>Save the date – next meetings</a:t>
            </a:r>
          </a:p>
          <a:p>
            <a:pPr lvl="1"/>
            <a:r>
              <a:rPr lang="en-US" dirty="0"/>
              <a:t>Thursday, </a:t>
            </a:r>
            <a:r>
              <a:rPr lang="en-US" b="1" dirty="0"/>
              <a:t>June 12</a:t>
            </a:r>
            <a:r>
              <a:rPr lang="en-US" b="1" baseline="30000" dirty="0"/>
              <a:t>th</a:t>
            </a:r>
            <a:r>
              <a:rPr lang="en-US" dirty="0"/>
              <a:t>, 12 – 1 PM</a:t>
            </a:r>
          </a:p>
          <a:p>
            <a:pPr lvl="2"/>
            <a:r>
              <a:rPr lang="en-US" dirty="0"/>
              <a:t>Topic: Building Performance Standards: Evolution &amp; Updates</a:t>
            </a:r>
          </a:p>
          <a:p>
            <a:pPr lvl="2"/>
            <a:r>
              <a:rPr lang="en-US" dirty="0"/>
              <a:t>Location: </a:t>
            </a:r>
            <a:r>
              <a:rPr lang="en-US" b="1" dirty="0"/>
              <a:t>In-Person Only</a:t>
            </a:r>
            <a:r>
              <a:rPr lang="en-US" dirty="0"/>
              <a:t> at UT CIS, 193 Polk Ave</a:t>
            </a:r>
          </a:p>
          <a:p>
            <a:pPr lvl="2"/>
            <a:r>
              <a:rPr lang="en-US" dirty="0"/>
              <a:t>Speaker: Marla Thalheimer, Sr. Director of Business Engagement, Institute for Market Transformation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D7B84-9C96-504F-8353-683143638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499" y="4191771"/>
            <a:ext cx="2205728" cy="1601612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6806C15A-4C27-8D89-38EC-051155D5BF33}"/>
              </a:ext>
            </a:extLst>
          </p:cNvPr>
          <p:cNvSpPr/>
          <p:nvPr/>
        </p:nvSpPr>
        <p:spPr bwMode="auto">
          <a:xfrm>
            <a:off x="4492991" y="5259190"/>
            <a:ext cx="267956" cy="267956"/>
          </a:xfrm>
          <a:prstGeom prst="star5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 defTabSz="121910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88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E4CCADD-5F77-7008-2748-188D07E91E32}"/>
              </a:ext>
            </a:extLst>
          </p:cNvPr>
          <p:cNvSpPr/>
          <p:nvPr/>
        </p:nvSpPr>
        <p:spPr>
          <a:xfrm>
            <a:off x="0" y="-1563959"/>
            <a:ext cx="12192000" cy="5796229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70946798">
                  <a:custGeom>
                    <a:avLst/>
                    <a:gdLst>
                      <a:gd name="connsiteX0" fmla="*/ 0 w 3715512"/>
                      <a:gd name="connsiteY0" fmla="*/ 0 h 3429000"/>
                      <a:gd name="connsiteX1" fmla="*/ 456477 w 3715512"/>
                      <a:gd name="connsiteY1" fmla="*/ 0 h 3429000"/>
                      <a:gd name="connsiteX2" fmla="*/ 912954 w 3715512"/>
                      <a:gd name="connsiteY2" fmla="*/ 0 h 3429000"/>
                      <a:gd name="connsiteX3" fmla="*/ 1443742 w 3715512"/>
                      <a:gd name="connsiteY3" fmla="*/ 0 h 3429000"/>
                      <a:gd name="connsiteX4" fmla="*/ 2011684 w 3715512"/>
                      <a:gd name="connsiteY4" fmla="*/ 0 h 3429000"/>
                      <a:gd name="connsiteX5" fmla="*/ 2468162 w 3715512"/>
                      <a:gd name="connsiteY5" fmla="*/ 0 h 3429000"/>
                      <a:gd name="connsiteX6" fmla="*/ 2998949 w 3715512"/>
                      <a:gd name="connsiteY6" fmla="*/ 0 h 3429000"/>
                      <a:gd name="connsiteX7" fmla="*/ 3715512 w 3715512"/>
                      <a:gd name="connsiteY7" fmla="*/ 0 h 3429000"/>
                      <a:gd name="connsiteX8" fmla="*/ 3715512 w 3715512"/>
                      <a:gd name="connsiteY8" fmla="*/ 640080 h 3429000"/>
                      <a:gd name="connsiteX9" fmla="*/ 3715512 w 3715512"/>
                      <a:gd name="connsiteY9" fmla="*/ 1108710 h 3429000"/>
                      <a:gd name="connsiteX10" fmla="*/ 3715512 w 3715512"/>
                      <a:gd name="connsiteY10" fmla="*/ 1645920 h 3429000"/>
                      <a:gd name="connsiteX11" fmla="*/ 3715512 w 3715512"/>
                      <a:gd name="connsiteY11" fmla="*/ 2251710 h 3429000"/>
                      <a:gd name="connsiteX12" fmla="*/ 3715512 w 3715512"/>
                      <a:gd name="connsiteY12" fmla="*/ 2720340 h 3429000"/>
                      <a:gd name="connsiteX13" fmla="*/ 3715512 w 3715512"/>
                      <a:gd name="connsiteY13" fmla="*/ 3429000 h 3429000"/>
                      <a:gd name="connsiteX14" fmla="*/ 3221880 w 3715512"/>
                      <a:gd name="connsiteY14" fmla="*/ 3429000 h 3429000"/>
                      <a:gd name="connsiteX15" fmla="*/ 2728247 w 3715512"/>
                      <a:gd name="connsiteY15" fmla="*/ 3429000 h 3429000"/>
                      <a:gd name="connsiteX16" fmla="*/ 2234615 w 3715512"/>
                      <a:gd name="connsiteY16" fmla="*/ 3429000 h 3429000"/>
                      <a:gd name="connsiteX17" fmla="*/ 1703828 w 3715512"/>
                      <a:gd name="connsiteY17" fmla="*/ 3429000 h 3429000"/>
                      <a:gd name="connsiteX18" fmla="*/ 1247350 w 3715512"/>
                      <a:gd name="connsiteY18" fmla="*/ 3429000 h 3429000"/>
                      <a:gd name="connsiteX19" fmla="*/ 828028 w 3715512"/>
                      <a:gd name="connsiteY19" fmla="*/ 3429000 h 3429000"/>
                      <a:gd name="connsiteX20" fmla="*/ 0 w 3715512"/>
                      <a:gd name="connsiteY20" fmla="*/ 3429000 h 3429000"/>
                      <a:gd name="connsiteX21" fmla="*/ 0 w 3715512"/>
                      <a:gd name="connsiteY21" fmla="*/ 2891790 h 3429000"/>
                      <a:gd name="connsiteX22" fmla="*/ 0 w 3715512"/>
                      <a:gd name="connsiteY22" fmla="*/ 2251710 h 3429000"/>
                      <a:gd name="connsiteX23" fmla="*/ 0 w 3715512"/>
                      <a:gd name="connsiteY23" fmla="*/ 1611630 h 3429000"/>
                      <a:gd name="connsiteX24" fmla="*/ 0 w 3715512"/>
                      <a:gd name="connsiteY24" fmla="*/ 971550 h 3429000"/>
                      <a:gd name="connsiteX25" fmla="*/ 0 w 3715512"/>
                      <a:gd name="connsiteY25" fmla="*/ 0 h 3429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3715512" h="3429000" fill="none" extrusionOk="0">
                        <a:moveTo>
                          <a:pt x="0" y="0"/>
                        </a:moveTo>
                        <a:cubicBezTo>
                          <a:pt x="109876" y="-21092"/>
                          <a:pt x="353570" y="48552"/>
                          <a:pt x="456477" y="0"/>
                        </a:cubicBezTo>
                        <a:cubicBezTo>
                          <a:pt x="559384" y="-48552"/>
                          <a:pt x="796375" y="53212"/>
                          <a:pt x="912954" y="0"/>
                        </a:cubicBezTo>
                        <a:cubicBezTo>
                          <a:pt x="1029533" y="-53212"/>
                          <a:pt x="1248104" y="39426"/>
                          <a:pt x="1443742" y="0"/>
                        </a:cubicBezTo>
                        <a:cubicBezTo>
                          <a:pt x="1639380" y="-39426"/>
                          <a:pt x="1870538" y="34099"/>
                          <a:pt x="2011684" y="0"/>
                        </a:cubicBezTo>
                        <a:cubicBezTo>
                          <a:pt x="2152830" y="-34099"/>
                          <a:pt x="2370273" y="41275"/>
                          <a:pt x="2468162" y="0"/>
                        </a:cubicBezTo>
                        <a:cubicBezTo>
                          <a:pt x="2566051" y="-41275"/>
                          <a:pt x="2847133" y="62388"/>
                          <a:pt x="2998949" y="0"/>
                        </a:cubicBezTo>
                        <a:cubicBezTo>
                          <a:pt x="3150765" y="-62388"/>
                          <a:pt x="3558815" y="18099"/>
                          <a:pt x="3715512" y="0"/>
                        </a:cubicBezTo>
                        <a:cubicBezTo>
                          <a:pt x="3721061" y="192169"/>
                          <a:pt x="3684540" y="470749"/>
                          <a:pt x="3715512" y="640080"/>
                        </a:cubicBezTo>
                        <a:cubicBezTo>
                          <a:pt x="3746484" y="809411"/>
                          <a:pt x="3710888" y="989042"/>
                          <a:pt x="3715512" y="1108710"/>
                        </a:cubicBezTo>
                        <a:cubicBezTo>
                          <a:pt x="3720136" y="1228378"/>
                          <a:pt x="3681829" y="1477824"/>
                          <a:pt x="3715512" y="1645920"/>
                        </a:cubicBezTo>
                        <a:cubicBezTo>
                          <a:pt x="3749195" y="1814016"/>
                          <a:pt x="3657754" y="1997809"/>
                          <a:pt x="3715512" y="2251710"/>
                        </a:cubicBezTo>
                        <a:cubicBezTo>
                          <a:pt x="3773270" y="2505611"/>
                          <a:pt x="3687612" y="2577812"/>
                          <a:pt x="3715512" y="2720340"/>
                        </a:cubicBezTo>
                        <a:cubicBezTo>
                          <a:pt x="3743412" y="2862868"/>
                          <a:pt x="3638009" y="3239395"/>
                          <a:pt x="3715512" y="3429000"/>
                        </a:cubicBezTo>
                        <a:cubicBezTo>
                          <a:pt x="3472505" y="3444546"/>
                          <a:pt x="3455888" y="3412667"/>
                          <a:pt x="3221880" y="3429000"/>
                        </a:cubicBezTo>
                        <a:cubicBezTo>
                          <a:pt x="2987872" y="3445333"/>
                          <a:pt x="2938731" y="3408682"/>
                          <a:pt x="2728247" y="3429000"/>
                        </a:cubicBezTo>
                        <a:cubicBezTo>
                          <a:pt x="2517763" y="3449318"/>
                          <a:pt x="2336928" y="3393174"/>
                          <a:pt x="2234615" y="3429000"/>
                        </a:cubicBezTo>
                        <a:cubicBezTo>
                          <a:pt x="2132302" y="3464826"/>
                          <a:pt x="1855527" y="3404863"/>
                          <a:pt x="1703828" y="3429000"/>
                        </a:cubicBezTo>
                        <a:cubicBezTo>
                          <a:pt x="1552129" y="3453137"/>
                          <a:pt x="1399226" y="3388078"/>
                          <a:pt x="1247350" y="3429000"/>
                        </a:cubicBezTo>
                        <a:cubicBezTo>
                          <a:pt x="1095474" y="3469922"/>
                          <a:pt x="1004437" y="3417779"/>
                          <a:pt x="828028" y="3429000"/>
                        </a:cubicBezTo>
                        <a:cubicBezTo>
                          <a:pt x="651619" y="3440221"/>
                          <a:pt x="276842" y="3425972"/>
                          <a:pt x="0" y="3429000"/>
                        </a:cubicBezTo>
                        <a:cubicBezTo>
                          <a:pt x="-22051" y="3179494"/>
                          <a:pt x="8588" y="3050091"/>
                          <a:pt x="0" y="2891790"/>
                        </a:cubicBezTo>
                        <a:cubicBezTo>
                          <a:pt x="-8588" y="2733489"/>
                          <a:pt x="38576" y="2465313"/>
                          <a:pt x="0" y="2251710"/>
                        </a:cubicBezTo>
                        <a:cubicBezTo>
                          <a:pt x="-38576" y="2038107"/>
                          <a:pt x="57818" y="1755419"/>
                          <a:pt x="0" y="1611630"/>
                        </a:cubicBezTo>
                        <a:cubicBezTo>
                          <a:pt x="-57818" y="1467841"/>
                          <a:pt x="70950" y="1173931"/>
                          <a:pt x="0" y="971550"/>
                        </a:cubicBezTo>
                        <a:cubicBezTo>
                          <a:pt x="-70950" y="769169"/>
                          <a:pt x="74637" y="202528"/>
                          <a:pt x="0" y="0"/>
                        </a:cubicBezTo>
                        <a:close/>
                      </a:path>
                      <a:path w="3715512" h="3429000" stroke="0" extrusionOk="0">
                        <a:moveTo>
                          <a:pt x="0" y="0"/>
                        </a:moveTo>
                        <a:cubicBezTo>
                          <a:pt x="164525" y="-37025"/>
                          <a:pt x="410672" y="31223"/>
                          <a:pt x="605098" y="0"/>
                        </a:cubicBezTo>
                        <a:cubicBezTo>
                          <a:pt x="799524" y="-31223"/>
                          <a:pt x="1028385" y="15386"/>
                          <a:pt x="1210195" y="0"/>
                        </a:cubicBezTo>
                        <a:cubicBezTo>
                          <a:pt x="1392005" y="-15386"/>
                          <a:pt x="1589260" y="59212"/>
                          <a:pt x="1815293" y="0"/>
                        </a:cubicBezTo>
                        <a:cubicBezTo>
                          <a:pt x="2041326" y="-59212"/>
                          <a:pt x="2267889" y="63619"/>
                          <a:pt x="2383236" y="0"/>
                        </a:cubicBezTo>
                        <a:cubicBezTo>
                          <a:pt x="2498583" y="-63619"/>
                          <a:pt x="2689105" y="13283"/>
                          <a:pt x="2876868" y="0"/>
                        </a:cubicBezTo>
                        <a:cubicBezTo>
                          <a:pt x="3064631" y="-13283"/>
                          <a:pt x="3405112" y="67447"/>
                          <a:pt x="3715512" y="0"/>
                        </a:cubicBezTo>
                        <a:cubicBezTo>
                          <a:pt x="3722554" y="259245"/>
                          <a:pt x="3708753" y="379251"/>
                          <a:pt x="3715512" y="537210"/>
                        </a:cubicBezTo>
                        <a:cubicBezTo>
                          <a:pt x="3722271" y="695169"/>
                          <a:pt x="3713957" y="938330"/>
                          <a:pt x="3715512" y="1040130"/>
                        </a:cubicBezTo>
                        <a:cubicBezTo>
                          <a:pt x="3717067" y="1141930"/>
                          <a:pt x="3654478" y="1422011"/>
                          <a:pt x="3715512" y="1577340"/>
                        </a:cubicBezTo>
                        <a:cubicBezTo>
                          <a:pt x="3776546" y="1732669"/>
                          <a:pt x="3701402" y="1978901"/>
                          <a:pt x="3715512" y="2148840"/>
                        </a:cubicBezTo>
                        <a:cubicBezTo>
                          <a:pt x="3729622" y="2318779"/>
                          <a:pt x="3710404" y="2495388"/>
                          <a:pt x="3715512" y="2651760"/>
                        </a:cubicBezTo>
                        <a:cubicBezTo>
                          <a:pt x="3720620" y="2808132"/>
                          <a:pt x="3667103" y="3057471"/>
                          <a:pt x="3715512" y="3429000"/>
                        </a:cubicBezTo>
                        <a:cubicBezTo>
                          <a:pt x="3545804" y="3472442"/>
                          <a:pt x="3379079" y="3392545"/>
                          <a:pt x="3184725" y="3429000"/>
                        </a:cubicBezTo>
                        <a:cubicBezTo>
                          <a:pt x="2990371" y="3465455"/>
                          <a:pt x="2889894" y="3389626"/>
                          <a:pt x="2765403" y="3429000"/>
                        </a:cubicBezTo>
                        <a:cubicBezTo>
                          <a:pt x="2640912" y="3468374"/>
                          <a:pt x="2464823" y="3402150"/>
                          <a:pt x="2197460" y="3429000"/>
                        </a:cubicBezTo>
                        <a:cubicBezTo>
                          <a:pt x="1930097" y="3455850"/>
                          <a:pt x="1837307" y="3386677"/>
                          <a:pt x="1740983" y="3429000"/>
                        </a:cubicBezTo>
                        <a:cubicBezTo>
                          <a:pt x="1644659" y="3471323"/>
                          <a:pt x="1368927" y="3424634"/>
                          <a:pt x="1247350" y="3429000"/>
                        </a:cubicBezTo>
                        <a:cubicBezTo>
                          <a:pt x="1125773" y="3433366"/>
                          <a:pt x="948796" y="3385975"/>
                          <a:pt x="679408" y="3429000"/>
                        </a:cubicBezTo>
                        <a:cubicBezTo>
                          <a:pt x="410020" y="3472025"/>
                          <a:pt x="230946" y="3397061"/>
                          <a:pt x="0" y="3429000"/>
                        </a:cubicBezTo>
                        <a:cubicBezTo>
                          <a:pt x="-4713" y="3305737"/>
                          <a:pt x="37284" y="3072781"/>
                          <a:pt x="0" y="2926080"/>
                        </a:cubicBezTo>
                        <a:cubicBezTo>
                          <a:pt x="-37284" y="2779379"/>
                          <a:pt x="44923" y="2655577"/>
                          <a:pt x="0" y="2457450"/>
                        </a:cubicBezTo>
                        <a:cubicBezTo>
                          <a:pt x="-44923" y="2259323"/>
                          <a:pt x="61757" y="2085022"/>
                          <a:pt x="0" y="1920240"/>
                        </a:cubicBezTo>
                        <a:cubicBezTo>
                          <a:pt x="-61757" y="1755458"/>
                          <a:pt x="28004" y="1493923"/>
                          <a:pt x="0" y="1280160"/>
                        </a:cubicBezTo>
                        <a:cubicBezTo>
                          <a:pt x="-28004" y="1066397"/>
                          <a:pt x="45172" y="975722"/>
                          <a:pt x="0" y="742950"/>
                        </a:cubicBezTo>
                        <a:cubicBezTo>
                          <a:pt x="-45172" y="510178"/>
                          <a:pt x="10140" y="3074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9EF1C-8CBD-E6DD-0E30-B6836DBC5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6188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Marketing Yourself to the Energy Industry</a:t>
            </a:r>
            <a:endParaRPr lang="en-US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4" name="Picture 3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9D73C43D-C6F5-D23F-FCCD-3148D81F7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26" y="4852937"/>
            <a:ext cx="2866749" cy="12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9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5FCB2-61A7-775E-D877-A9B712943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FBBA-D485-9794-EDC6-F6EDFB57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1F4695"/>
                </a:solidFill>
              </a:rPr>
              <a:t>Nenni and Associates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9F49BC-43A6-7EB0-4F80-BDA6A53C4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829" y="3799548"/>
            <a:ext cx="5246914" cy="4349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     Ryan </a:t>
            </a:r>
            <a:r>
              <a:rPr lang="en-US" dirty="0" err="1"/>
              <a:t>McGushin</a:t>
            </a:r>
            <a:r>
              <a:rPr lang="en-US" dirty="0"/>
              <a:t>    Paul Copper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DAC84-A463-F15C-A5B3-1A9F643D3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95" y="1249845"/>
            <a:ext cx="1597564" cy="23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erson in a suit&#10;&#10;Description automatically generated">
            <a:extLst>
              <a:ext uri="{FF2B5EF4-FFF2-40B4-BE49-F238E27FC236}">
                <a16:creationId xmlns:a16="http://schemas.microsoft.com/office/drawing/2014/main" id="{72E824C6-F4DD-0B09-F8C0-660A75547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91" y="1249845"/>
            <a:ext cx="1597564" cy="239634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D11FF9-A94D-C7A3-2B77-B20E7C304885}"/>
              </a:ext>
            </a:extLst>
          </p:cNvPr>
          <p:cNvSpPr txBox="1">
            <a:spLocks/>
          </p:cNvSpPr>
          <p:nvPr/>
        </p:nvSpPr>
        <p:spPr>
          <a:xfrm>
            <a:off x="838200" y="1825626"/>
            <a:ext cx="5050972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United States focused recruiting firm in the energy services space.  We are based in Chicago with nearly 25 recruiters dedicated to securing talent in sustainability for 30 years.  </a:t>
            </a:r>
          </a:p>
        </p:txBody>
      </p:sp>
      <p:pic>
        <p:nvPicPr>
          <p:cNvPr id="12" name="Picture 11" descr="A logo of a company&#10;&#10;Description automatically generated">
            <a:extLst>
              <a:ext uri="{FF2B5EF4-FFF2-40B4-BE49-F238E27FC236}">
                <a16:creationId xmlns:a16="http://schemas.microsoft.com/office/drawing/2014/main" id="{5465C327-1D11-1695-91ED-FF7DD1EC1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43" y="4142014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5FCB2-61A7-775E-D877-A9B712943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FBBA-D485-9794-EDC6-F6EDFB57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1F4695"/>
                </a:solidFill>
              </a:rPr>
              <a:t>Agenda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9F49BC-43A6-7EB0-4F80-BDA6A53C4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87039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Networking</a:t>
            </a:r>
          </a:p>
          <a:p>
            <a:r>
              <a:rPr lang="en-US" dirty="0"/>
              <a:t>Industry Trends</a:t>
            </a:r>
          </a:p>
          <a:p>
            <a:r>
              <a:rPr lang="en-US" dirty="0"/>
              <a:t>Owning Your Career</a:t>
            </a:r>
          </a:p>
          <a:p>
            <a:r>
              <a:rPr lang="en-US" dirty="0"/>
              <a:t>Offer Negotiation</a:t>
            </a:r>
          </a:p>
          <a:p>
            <a:r>
              <a:rPr lang="en-US" dirty="0"/>
              <a:t>Q &amp;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5FCB2-61A7-775E-D877-A9B712943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FBBA-D485-9794-EDC6-F6EDFB57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1F4695"/>
                </a:solidFill>
              </a:rPr>
              <a:t>How Do We Network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9F49BC-43A6-7EB0-4F80-BDA6A53C4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87039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AEE events and local chapter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Other Trade Organizations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Linkedin</a:t>
            </a:r>
            <a:endParaRPr lang="en-US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Talk with recruiters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Intentional efforts/Follow-up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Mentor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Get involved with your alma mater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5FCB2-61A7-775E-D877-A9B712943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FBBA-D485-9794-EDC6-F6EDFB57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1F4695"/>
                </a:solidFill>
              </a:rPr>
              <a:t>Industry Trends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9F49BC-43A6-7EB0-4F80-BDA6A53C4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87039"/>
          </a:xfrm>
        </p:spPr>
        <p:txBody>
          <a:bodyPr/>
          <a:lstStyle/>
          <a:p>
            <a:r>
              <a:rPr lang="en-US" sz="2400" dirty="0"/>
              <a:t>Government efficiency/Federal downsizing</a:t>
            </a:r>
          </a:p>
          <a:p>
            <a:r>
              <a:rPr lang="en-US" sz="2400" dirty="0"/>
              <a:t>Industry Shifts</a:t>
            </a:r>
          </a:p>
          <a:p>
            <a:r>
              <a:rPr lang="en-US" sz="2400" dirty="0"/>
              <a:t>New technologies and AI</a:t>
            </a:r>
          </a:p>
          <a:p>
            <a:r>
              <a:rPr lang="en-US" sz="2400" dirty="0"/>
              <a:t>Private Equity</a:t>
            </a:r>
          </a:p>
          <a:p>
            <a:r>
              <a:rPr lang="en-US" sz="2400" dirty="0"/>
              <a:t>Compensation Trends</a:t>
            </a:r>
          </a:p>
          <a:p>
            <a:r>
              <a:rPr lang="en-US" sz="2400" dirty="0"/>
              <a:t>Shortage and needs for talent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3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5FCB2-61A7-775E-D877-A9B712943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8">
            <a:extLst>
              <a:ext uri="{FF2B5EF4-FFF2-40B4-BE49-F238E27FC236}">
                <a16:creationId xmlns:a16="http://schemas.microsoft.com/office/drawing/2014/main" id="{B94346F3-1B52-D2BA-A5C2-4FD786AA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Industry Career Opportunities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B693365-0088-EACB-395A-FBED77376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675444"/>
              </p:ext>
            </p:extLst>
          </p:nvPr>
        </p:nvGraphicFramePr>
        <p:xfrm>
          <a:off x="169106" y="1697675"/>
          <a:ext cx="11496821" cy="399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A348D65A-E84D-00DA-CE2E-6CAD00905F5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F4695"/>
                </a:solidFill>
              </a:rPr>
              <a:t>Industry 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3475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0E0F-C31F-9B2B-8484-1850766A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4695"/>
                </a:solidFill>
              </a:rPr>
              <a:t>Industry Trends - Remote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4199F-B97F-C02F-8318-1435F3519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25743" cy="4351338"/>
          </a:xfrm>
        </p:spPr>
        <p:txBody>
          <a:bodyPr/>
          <a:lstStyle/>
          <a:p>
            <a:r>
              <a:rPr lang="en-US" dirty="0"/>
              <a:t>Company shift to hybrid or in office</a:t>
            </a:r>
          </a:p>
          <a:p>
            <a:r>
              <a:rPr lang="en-US" dirty="0"/>
              <a:t>Advantages versus disadvantages</a:t>
            </a:r>
          </a:p>
          <a:p>
            <a:r>
              <a:rPr lang="en-US" dirty="0"/>
              <a:t>Role differentiation – engineering, leadership versus operations and sales</a:t>
            </a:r>
          </a:p>
          <a:p>
            <a:r>
              <a:rPr lang="en-US" dirty="0"/>
              <a:t>Consider thriving markets and relocation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EE_Training_Template_V1.0_Jan2019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E_Training_Template_V1.0_Jan2019" id="{AAF4F2DE-A10C-B746-AF81-C0AC7DC43BE8}" vid="{1022311E-C75F-9845-B259-5D8C97C78A6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43a247-0b4b-4308-a52a-d798fdbd69c6" xsi:nil="true"/>
    <lcf76f155ced4ddcb4097134ff3c332f xmlns="c361133c-186b-4a6c-b8e6-280dc343db3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AF18D03AE90C47B4CA674B9C463765" ma:contentTypeVersion="14" ma:contentTypeDescription="Create a new document." ma:contentTypeScope="" ma:versionID="cdacd58320d759a149eeb9e9780ddd72">
  <xsd:schema xmlns:xsd="http://www.w3.org/2001/XMLSchema" xmlns:xs="http://www.w3.org/2001/XMLSchema" xmlns:p="http://schemas.microsoft.com/office/2006/metadata/properties" xmlns:ns2="c361133c-186b-4a6c-b8e6-280dc343db3a" xmlns:ns3="0a43a247-0b4b-4308-a52a-d798fdbd69c6" targetNamespace="http://schemas.microsoft.com/office/2006/metadata/properties" ma:root="true" ma:fieldsID="7ba15509651aa3d2070e384b3fc88bb7" ns2:_="" ns3:_="">
    <xsd:import namespace="c361133c-186b-4a6c-b8e6-280dc343db3a"/>
    <xsd:import namespace="0a43a247-0b4b-4308-a52a-d798fdbd69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133c-186b-4a6c-b8e6-280dc343d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cda971e-2c5b-4836-b7b3-048297a31d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3a247-0b4b-4308-a52a-d798fdbd69c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56550ad-7f58-4e0f-bc6d-fa0988e1060a}" ma:internalName="TaxCatchAll" ma:showField="CatchAllData" ma:web="0a43a247-0b4b-4308-a52a-d798fdbd69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268FF-A90D-439B-8D39-8E9F6C2A7DDC}">
  <ds:schemaRefs>
    <ds:schemaRef ds:uri="0a43a247-0b4b-4308-a52a-d798fdbd69c6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361133c-186b-4a6c-b8e6-280dc343db3a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01EEC71-46C6-4DB2-BD69-2B43582F4B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031A90-A155-4C7C-A482-33C08AC86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133c-186b-4a6c-b8e6-280dc343db3a"/>
    <ds:schemaRef ds:uri="0a43a247-0b4b-4308-a52a-d798fdbd6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476</Words>
  <Application>Microsoft Office PowerPoint</Application>
  <PresentationFormat>Widescreen</PresentationFormat>
  <Paragraphs>99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Arial Black</vt:lpstr>
      <vt:lpstr>Calibri</vt:lpstr>
      <vt:lpstr>Calibri Light</vt:lpstr>
      <vt:lpstr>Symbol</vt:lpstr>
      <vt:lpstr>Wingdings</vt:lpstr>
      <vt:lpstr>Office Theme</vt:lpstr>
      <vt:lpstr>AEE_Training_Template_V1.0_Jan2019</vt:lpstr>
      <vt:lpstr>PowerPoint Presentation</vt:lpstr>
      <vt:lpstr>AEE Middle TN – March Chapter Meeting Updates</vt:lpstr>
      <vt:lpstr>Marketing Yourself to the Energy Industry</vt:lpstr>
      <vt:lpstr>Nenni and Associates</vt:lpstr>
      <vt:lpstr>Agenda</vt:lpstr>
      <vt:lpstr>How Do We Network</vt:lpstr>
      <vt:lpstr>Industry Trends</vt:lpstr>
      <vt:lpstr>Industry Career Opportunities</vt:lpstr>
      <vt:lpstr>Industry Trends - Remote Work</vt:lpstr>
      <vt:lpstr>PowerPoint Presentation</vt:lpstr>
      <vt:lpstr>Own Your Career</vt:lpstr>
      <vt:lpstr>Own Your Career</vt:lpstr>
      <vt:lpstr>Offer Negotiation</vt:lpstr>
      <vt:lpstr> Q &amp; 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Watsky</dc:creator>
  <cp:lastModifiedBy>Daniel, John</cp:lastModifiedBy>
  <cp:revision>35</cp:revision>
  <cp:lastPrinted>2024-09-17T14:53:29Z</cp:lastPrinted>
  <dcterms:created xsi:type="dcterms:W3CDTF">2023-12-05T12:51:37Z</dcterms:created>
  <dcterms:modified xsi:type="dcterms:W3CDTF">2025-04-15T17:22:42Z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0x0101008AAF18D03AE90C47B4CA674B9C463765</vt:lpwstr>
  </property>
  <property fmtid="{D5CDD505-2E9C-101B-9397-08002B2CF9AE}" pid="3" name="MediaServiceImageTags">
    <vt:lpwstr/>
  </property>
</Properties>
</file>